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M Sans" pitchFamily="2" charset="77"/>
      <p:regular r:id="rId27"/>
      <p:bold r:id="rId28"/>
      <p:italic r:id="rId29"/>
      <p:boldItalic r:id="rId30"/>
    </p:embeddedFont>
    <p:embeddedFont>
      <p:font typeface="DM Sans Bold" pitchFamily="2" charset="77"/>
      <p:regular r:id="rId31"/>
      <p:bold r:id="rId32"/>
    </p:embeddedFont>
    <p:embeddedFont>
      <p:font typeface="DM Serif Display" pitchFamily="2" charset="0"/>
      <p:regular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29" autoAdjust="0"/>
  </p:normalViewPr>
  <p:slideViewPr>
    <p:cSldViewPr>
      <p:cViewPr>
        <p:scale>
          <a:sx n="70" d="100"/>
          <a:sy n="70" d="100"/>
        </p:scale>
        <p:origin x="816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4.png"/><Relationship Id="rId5" Type="http://schemas.openxmlformats.org/officeDocument/2006/relationships/image" Target="../media/image8.png"/><Relationship Id="rId10" Type="http://schemas.openxmlformats.org/officeDocument/2006/relationships/image" Target="../media/image19.svg"/><Relationship Id="rId4" Type="http://schemas.openxmlformats.org/officeDocument/2006/relationships/image" Target="../media/image7.svg"/><Relationship Id="rId9" Type="http://schemas.openxmlformats.org/officeDocument/2006/relationships/image" Target="../media/image18.pn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4.png"/><Relationship Id="rId5" Type="http://schemas.openxmlformats.org/officeDocument/2006/relationships/image" Target="../media/image8.png"/><Relationship Id="rId10" Type="http://schemas.openxmlformats.org/officeDocument/2006/relationships/image" Target="../media/image19.svg"/><Relationship Id="rId4" Type="http://schemas.openxmlformats.org/officeDocument/2006/relationships/image" Target="../media/image7.sv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42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4.png"/><Relationship Id="rId5" Type="http://schemas.openxmlformats.org/officeDocument/2006/relationships/image" Target="../media/image8.png"/><Relationship Id="rId10" Type="http://schemas.openxmlformats.org/officeDocument/2006/relationships/image" Target="../media/image19.svg"/><Relationship Id="rId4" Type="http://schemas.openxmlformats.org/officeDocument/2006/relationships/image" Target="../media/image7.sv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3.svg"/><Relationship Id="rId21" Type="http://schemas.openxmlformats.org/officeDocument/2006/relationships/image" Target="../media/image19.svg"/><Relationship Id="rId7" Type="http://schemas.openxmlformats.org/officeDocument/2006/relationships/image" Target="../media/image29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9.svg"/><Relationship Id="rId24" Type="http://schemas.openxmlformats.org/officeDocument/2006/relationships/image" Target="../media/image22.png"/><Relationship Id="rId5" Type="http://schemas.openxmlformats.org/officeDocument/2006/relationships/image" Target="../media/image5.sv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4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4.png"/><Relationship Id="rId5" Type="http://schemas.openxmlformats.org/officeDocument/2006/relationships/image" Target="../media/image8.png"/><Relationship Id="rId10" Type="http://schemas.openxmlformats.org/officeDocument/2006/relationships/image" Target="../media/image19.svg"/><Relationship Id="rId4" Type="http://schemas.openxmlformats.org/officeDocument/2006/relationships/image" Target="../media/image7.sv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28" Type="http://schemas.openxmlformats.org/officeDocument/2006/relationships/image" Target="../media/image43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3.svg"/><Relationship Id="rId21" Type="http://schemas.openxmlformats.org/officeDocument/2006/relationships/image" Target="../media/image19.svg"/><Relationship Id="rId7" Type="http://schemas.openxmlformats.org/officeDocument/2006/relationships/image" Target="../media/image29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9.svg"/><Relationship Id="rId24" Type="http://schemas.openxmlformats.org/officeDocument/2006/relationships/image" Target="../media/image22.png"/><Relationship Id="rId5" Type="http://schemas.openxmlformats.org/officeDocument/2006/relationships/image" Target="../media/image5.sv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31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4.png"/><Relationship Id="rId5" Type="http://schemas.openxmlformats.org/officeDocument/2006/relationships/image" Target="../media/image8.png"/><Relationship Id="rId10" Type="http://schemas.openxmlformats.org/officeDocument/2006/relationships/image" Target="../media/image19.svg"/><Relationship Id="rId4" Type="http://schemas.openxmlformats.org/officeDocument/2006/relationships/image" Target="../media/image7.sv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4.png"/><Relationship Id="rId3" Type="http://schemas.openxmlformats.org/officeDocument/2006/relationships/image" Target="../media/image30.png"/><Relationship Id="rId7" Type="http://schemas.openxmlformats.org/officeDocument/2006/relationships/image" Target="../media/image8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31.svg"/><Relationship Id="rId9" Type="http://schemas.openxmlformats.org/officeDocument/2006/relationships/image" Target="../media/image12.png"/><Relationship Id="rId14" Type="http://schemas.openxmlformats.org/officeDocument/2006/relationships/image" Target="../media/image2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svg"/><Relationship Id="rId18" Type="http://schemas.openxmlformats.org/officeDocument/2006/relationships/image" Target="../media/image49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6.png"/><Relationship Id="rId17" Type="http://schemas.openxmlformats.org/officeDocument/2006/relationships/image" Target="../media/image27.svg"/><Relationship Id="rId2" Type="http://schemas.openxmlformats.org/officeDocument/2006/relationships/image" Target="../media/image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21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4.png"/><Relationship Id="rId5" Type="http://schemas.openxmlformats.org/officeDocument/2006/relationships/image" Target="../media/image8.png"/><Relationship Id="rId10" Type="http://schemas.openxmlformats.org/officeDocument/2006/relationships/image" Target="../media/image19.svg"/><Relationship Id="rId4" Type="http://schemas.openxmlformats.org/officeDocument/2006/relationships/image" Target="../media/image7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4.png"/><Relationship Id="rId5" Type="http://schemas.openxmlformats.org/officeDocument/2006/relationships/image" Target="../media/image8.png"/><Relationship Id="rId10" Type="http://schemas.openxmlformats.org/officeDocument/2006/relationships/image" Target="../media/image19.svg"/><Relationship Id="rId4" Type="http://schemas.openxmlformats.org/officeDocument/2006/relationships/image" Target="../media/image7.sv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4.png"/><Relationship Id="rId5" Type="http://schemas.openxmlformats.org/officeDocument/2006/relationships/image" Target="../media/image8.png"/><Relationship Id="rId10" Type="http://schemas.openxmlformats.org/officeDocument/2006/relationships/image" Target="../media/image19.svg"/><Relationship Id="rId4" Type="http://schemas.openxmlformats.org/officeDocument/2006/relationships/image" Target="../media/image7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4.png"/><Relationship Id="rId5" Type="http://schemas.openxmlformats.org/officeDocument/2006/relationships/image" Target="../media/image8.png"/><Relationship Id="rId10" Type="http://schemas.openxmlformats.org/officeDocument/2006/relationships/image" Target="../media/image19.svg"/><Relationship Id="rId4" Type="http://schemas.openxmlformats.org/officeDocument/2006/relationships/image" Target="../media/image7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820909" y="-3838572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688802" y="3021010"/>
            <a:ext cx="10910396" cy="2536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6999">
                <a:solidFill>
                  <a:srgbClr val="000000"/>
                </a:solidFill>
                <a:latin typeface="DM Serif Display"/>
              </a:rPr>
              <a:t>Lingua Vertex :</a:t>
            </a:r>
          </a:p>
          <a:p>
            <a:pPr algn="ctr">
              <a:lnSpc>
                <a:spcPts val="6579"/>
              </a:lnSpc>
            </a:pPr>
            <a:r>
              <a:rPr lang="en-US" sz="6999">
                <a:solidFill>
                  <a:srgbClr val="000000"/>
                </a:solidFill>
                <a:latin typeface="DM Serif Display"/>
              </a:rPr>
              <a:t> Language modeling with vertex ai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77070" y="7246380"/>
            <a:ext cx="7988279" cy="1130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1"/>
              </a:lnSpc>
            </a:pPr>
            <a:r>
              <a:rPr lang="en-US" sz="4381" spc="-87" dirty="0">
                <a:solidFill>
                  <a:srgbClr val="000000"/>
                </a:solidFill>
                <a:latin typeface="DM Sans Bold"/>
              </a:rPr>
              <a:t>Abdul Vahed Shaik </a:t>
            </a:r>
          </a:p>
          <a:p>
            <a:pPr algn="l">
              <a:lnSpc>
                <a:spcPts val="4381"/>
              </a:lnSpc>
            </a:pPr>
            <a:r>
              <a:rPr lang="en-US" sz="4381" spc="-87" dirty="0">
                <a:solidFill>
                  <a:srgbClr val="000000"/>
                </a:solidFill>
                <a:latin typeface="DM Sans Bold"/>
              </a:rPr>
              <a:t>                016452540</a:t>
            </a:r>
          </a:p>
        </p:txBody>
      </p:sp>
      <p:sp>
        <p:nvSpPr>
          <p:cNvPr id="18" name="Freeform 18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686213" y="6176305"/>
            <a:ext cx="4573087" cy="820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dirty="0">
                <a:solidFill>
                  <a:srgbClr val="000000"/>
                </a:solidFill>
                <a:latin typeface="DM Sans Bold"/>
              </a:rPr>
              <a:t>Team Spartan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710276" y="3965878"/>
            <a:ext cx="3509993" cy="3509993"/>
          </a:xfrm>
          <a:custGeom>
            <a:avLst/>
            <a:gdLst/>
            <a:ahLst/>
            <a:cxnLst/>
            <a:rect l="l" t="t" r="r" b="b"/>
            <a:pathLst>
              <a:path w="3509993" h="3509993">
                <a:moveTo>
                  <a:pt x="0" y="0"/>
                </a:moveTo>
                <a:lnTo>
                  <a:pt x="3509994" y="0"/>
                </a:lnTo>
                <a:lnTo>
                  <a:pt x="3509994" y="3509994"/>
                </a:lnTo>
                <a:lnTo>
                  <a:pt x="0" y="350999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41714" y="3965878"/>
            <a:ext cx="3712932" cy="3468829"/>
          </a:xfrm>
          <a:custGeom>
            <a:avLst/>
            <a:gdLst/>
            <a:ahLst/>
            <a:cxnLst/>
            <a:rect l="l" t="t" r="r" b="b"/>
            <a:pathLst>
              <a:path w="3712932" h="3468829">
                <a:moveTo>
                  <a:pt x="0" y="0"/>
                </a:moveTo>
                <a:lnTo>
                  <a:pt x="3712932" y="0"/>
                </a:lnTo>
                <a:lnTo>
                  <a:pt x="3712932" y="3468829"/>
                </a:lnTo>
                <a:lnTo>
                  <a:pt x="0" y="346882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04950" y="2758785"/>
            <a:ext cx="7848753" cy="1389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4"/>
              </a:lnSpc>
            </a:pPr>
            <a:r>
              <a:rPr lang="en-US" sz="5499">
                <a:solidFill>
                  <a:srgbClr val="000000"/>
                </a:solidFill>
                <a:latin typeface="DM Sans Bold"/>
              </a:rPr>
              <a:t>Training the model on vertex AI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04950" y="4718222"/>
            <a:ext cx="7707571" cy="3931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2599" spc="155">
                <a:solidFill>
                  <a:srgbClr val="000000"/>
                </a:solidFill>
                <a:latin typeface="DM Sans"/>
              </a:rPr>
              <a:t>Step 1:</a:t>
            </a:r>
          </a:p>
          <a:p>
            <a:pPr marL="561336" lvl="1" indent="-280668">
              <a:lnSpc>
                <a:spcPts val="3509"/>
              </a:lnSpc>
              <a:buFont typeface="Arial"/>
              <a:buChar char="•"/>
            </a:pPr>
            <a:r>
              <a:rPr lang="en-US" sz="2599" spc="155">
                <a:solidFill>
                  <a:srgbClr val="000000"/>
                </a:solidFill>
                <a:latin typeface="DM Sans"/>
              </a:rPr>
              <a:t>The first step mainly involves packaging the training application code with all the dependencies and then uploading it to the cloud storage bucket.</a:t>
            </a:r>
          </a:p>
          <a:p>
            <a:pPr>
              <a:lnSpc>
                <a:spcPts val="3509"/>
              </a:lnSpc>
            </a:pPr>
            <a:endParaRPr lang="en-US" sz="2599" spc="155">
              <a:solidFill>
                <a:srgbClr val="000000"/>
              </a:solidFill>
              <a:latin typeface="DM Sans"/>
            </a:endParaRPr>
          </a:p>
          <a:p>
            <a:pPr marL="561336" lvl="1" indent="-280668">
              <a:lnSpc>
                <a:spcPts val="3509"/>
              </a:lnSpc>
              <a:buFont typeface="Arial"/>
              <a:buChar char="•"/>
            </a:pPr>
            <a:r>
              <a:rPr lang="en-US" sz="2599" spc="155">
                <a:solidFill>
                  <a:srgbClr val="000000"/>
                </a:solidFill>
                <a:latin typeface="DM Sans"/>
              </a:rPr>
              <a:t>We then submit the custom job from the notebook instance in order to run the training on GCP’s vertex AI platform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79571" y="1922180"/>
            <a:ext cx="7848753" cy="713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5"/>
              </a:lnSpc>
            </a:pPr>
            <a:r>
              <a:rPr lang="en-US" sz="5500">
                <a:solidFill>
                  <a:srgbClr val="000000"/>
                </a:solidFill>
                <a:latin typeface="DM Sans Bold"/>
              </a:rPr>
              <a:t>Continued</a:t>
            </a:r>
          </a:p>
        </p:txBody>
      </p:sp>
      <p:sp>
        <p:nvSpPr>
          <p:cNvPr id="4" name="Freeform 4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0591170" y="0"/>
            <a:ext cx="7696830" cy="10287000"/>
          </a:xfrm>
          <a:custGeom>
            <a:avLst/>
            <a:gdLst/>
            <a:ahLst/>
            <a:cxnLst/>
            <a:rect l="l" t="t" r="r" b="b"/>
            <a:pathLst>
              <a:path w="7696830" h="10287000">
                <a:moveTo>
                  <a:pt x="0" y="0"/>
                </a:moveTo>
                <a:lnTo>
                  <a:pt x="7696830" y="0"/>
                </a:lnTo>
                <a:lnTo>
                  <a:pt x="76968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448" r="-2844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378248"/>
            <a:ext cx="9368405" cy="499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Step 2: Hyperparameter Tuning </a:t>
            </a:r>
          </a:p>
          <a:p>
            <a:pPr>
              <a:lnSpc>
                <a:spcPts val="2699"/>
              </a:lnSpc>
            </a:pPr>
            <a:endParaRPr lang="en-US" sz="1999" spc="119">
              <a:solidFill>
                <a:srgbClr val="000000"/>
              </a:solidFill>
              <a:latin typeface="DM Sans"/>
            </a:endParaRPr>
          </a:p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I am fine-tuning the BERT model by experimenting with hyperparameters like learning rate and weight decay. I run the training application through several trials using the hyperparameter values as given (learning rate and weight decay).</a:t>
            </a:r>
          </a:p>
          <a:p>
            <a:pPr>
              <a:lnSpc>
                <a:spcPts val="2699"/>
              </a:lnSpc>
            </a:pPr>
            <a:endParaRPr lang="en-US" sz="1999" spc="119">
              <a:solidFill>
                <a:srgbClr val="000000"/>
              </a:solidFill>
              <a:latin typeface="DM Sans"/>
            </a:endParaRPr>
          </a:p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Vertex Al records the outcomes of every trial done. This training application uses the cloudml-hypertune Python tool to send the metrics to Vertex Al.</a:t>
            </a:r>
          </a:p>
          <a:p>
            <a:pPr>
              <a:lnSpc>
                <a:spcPts val="2699"/>
              </a:lnSpc>
            </a:pPr>
            <a:endParaRPr lang="en-US" sz="1999" spc="119">
              <a:solidFill>
                <a:srgbClr val="000000"/>
              </a:solidFill>
              <a:latin typeface="DM Sans"/>
            </a:endParaRPr>
          </a:p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When the task is finished, we receive a Pandas data frame with a summary of all the trial runs with the best-performing configurations based on all the parameters we set.</a:t>
            </a:r>
          </a:p>
          <a:p>
            <a:pPr>
              <a:lnSpc>
                <a:spcPts val="2699"/>
              </a:lnSpc>
            </a:pPr>
            <a:endParaRPr lang="en-US" sz="1999" spc="119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04950" y="2355727"/>
            <a:ext cx="11431457" cy="77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67"/>
              </a:lnSpc>
            </a:pPr>
            <a:r>
              <a:rPr lang="en-US" sz="6049">
                <a:solidFill>
                  <a:srgbClr val="000000"/>
                </a:solidFill>
                <a:latin typeface="DM Sans Bold"/>
              </a:rPr>
              <a:t>Deployment on Vertex Al: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2663" y="3441731"/>
            <a:ext cx="13390967" cy="4512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8"/>
              </a:lnSpc>
            </a:pPr>
            <a:endParaRPr/>
          </a:p>
          <a:p>
            <a:pPr marL="532338" lvl="1" indent="-266169">
              <a:lnSpc>
                <a:spcPts val="3328"/>
              </a:lnSpc>
              <a:buFont typeface="Arial"/>
              <a:buChar char="•"/>
            </a:pPr>
            <a:r>
              <a:rPr lang="en-US" sz="2465" spc="147">
                <a:solidFill>
                  <a:srgbClr val="000000"/>
                </a:solidFill>
                <a:latin typeface="DM Sans"/>
              </a:rPr>
              <a:t> I first packaged a customer container that was compatible with Vertex Predictions and packaged all the necessary model artifacts to serve the model.</a:t>
            </a:r>
          </a:p>
          <a:p>
            <a:pPr>
              <a:lnSpc>
                <a:spcPts val="3328"/>
              </a:lnSpc>
            </a:pPr>
            <a:endParaRPr lang="en-US" sz="2465" spc="147">
              <a:solidFill>
                <a:srgbClr val="000000"/>
              </a:solidFill>
              <a:latin typeface="DM Sans"/>
            </a:endParaRPr>
          </a:p>
          <a:p>
            <a:pPr marL="532338" lvl="1" indent="-266169">
              <a:lnSpc>
                <a:spcPts val="3328"/>
              </a:lnSpc>
              <a:buFont typeface="Arial"/>
              <a:buChar char="•"/>
            </a:pPr>
            <a:r>
              <a:rPr lang="en-US" sz="2465" spc="147">
                <a:solidFill>
                  <a:srgbClr val="000000"/>
                </a:solidFill>
                <a:latin typeface="DM Sans"/>
              </a:rPr>
              <a:t> I then pushed this model with a customized container image to serve predictions as a model resource on Vertex. </a:t>
            </a:r>
          </a:p>
          <a:p>
            <a:pPr>
              <a:lnSpc>
                <a:spcPts val="3328"/>
              </a:lnSpc>
            </a:pPr>
            <a:endParaRPr lang="en-US" sz="2465" spc="147">
              <a:solidFill>
                <a:srgbClr val="000000"/>
              </a:solidFill>
              <a:latin typeface="DM Sans"/>
            </a:endParaRPr>
          </a:p>
          <a:p>
            <a:pPr marL="532338" lvl="1" indent="-266169">
              <a:lnSpc>
                <a:spcPts val="3328"/>
              </a:lnSpc>
              <a:buFont typeface="Arial"/>
              <a:buChar char="•"/>
            </a:pPr>
            <a:r>
              <a:rPr lang="en-US" sz="2465" spc="147">
                <a:solidFill>
                  <a:srgbClr val="000000"/>
                </a:solidFill>
                <a:latin typeface="DM Sans"/>
              </a:rPr>
              <a:t>I created a Vertex endpoint and deployed the model resource models.</a:t>
            </a:r>
          </a:p>
          <a:p>
            <a:pPr>
              <a:lnSpc>
                <a:spcPts val="3328"/>
              </a:lnSpc>
            </a:pPr>
            <a:endParaRPr lang="en-US" sz="2465" spc="147">
              <a:solidFill>
                <a:srgbClr val="000000"/>
              </a:solidFill>
              <a:latin typeface="DM Sans"/>
            </a:endParaRPr>
          </a:p>
          <a:p>
            <a:pPr marL="0" lvl="0" indent="0">
              <a:lnSpc>
                <a:spcPts val="3328"/>
              </a:lnSpc>
              <a:spcBef>
                <a:spcPct val="0"/>
              </a:spcBef>
            </a:pPr>
            <a:endParaRPr lang="en-US" sz="2465" spc="147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1556685" y="2263017"/>
            <a:ext cx="5955998" cy="5760965"/>
          </a:xfrm>
          <a:custGeom>
            <a:avLst/>
            <a:gdLst/>
            <a:ahLst/>
            <a:cxnLst/>
            <a:rect l="l" t="t" r="r" b="b"/>
            <a:pathLst>
              <a:path w="5955998" h="5760965">
                <a:moveTo>
                  <a:pt x="0" y="0"/>
                </a:moveTo>
                <a:lnTo>
                  <a:pt x="5955997" y="0"/>
                </a:lnTo>
                <a:lnTo>
                  <a:pt x="5955997" y="5760966"/>
                </a:lnTo>
                <a:lnTo>
                  <a:pt x="0" y="576096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04950" y="3053356"/>
            <a:ext cx="7848753" cy="809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4"/>
              </a:lnSpc>
            </a:pPr>
            <a:r>
              <a:rPr lang="en-US" sz="6200">
                <a:solidFill>
                  <a:srgbClr val="000000"/>
                </a:solidFill>
                <a:latin typeface="DM Sans Bold"/>
              </a:rPr>
              <a:t>Evaluation &amp; results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4950" y="4147966"/>
            <a:ext cx="9677185" cy="292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142" lvl="1" indent="-271071">
              <a:lnSpc>
                <a:spcPts val="3389"/>
              </a:lnSpc>
              <a:buFont typeface="Arial"/>
              <a:buChar char="•"/>
            </a:pPr>
            <a:r>
              <a:rPr lang="en-US" sz="2511" spc="150">
                <a:solidFill>
                  <a:srgbClr val="000000"/>
                </a:solidFill>
                <a:latin typeface="DM Sans"/>
              </a:rPr>
              <a:t>I have developed a Streamlit application to display the model's predictions on the user interface. </a:t>
            </a:r>
          </a:p>
          <a:p>
            <a:pPr>
              <a:lnSpc>
                <a:spcPts val="3389"/>
              </a:lnSpc>
            </a:pPr>
            <a:endParaRPr lang="en-US" sz="2511" spc="150">
              <a:solidFill>
                <a:srgbClr val="000000"/>
              </a:solidFill>
              <a:latin typeface="DM Sans"/>
            </a:endParaRPr>
          </a:p>
          <a:p>
            <a:pPr marL="542142" lvl="1" indent="-271071">
              <a:lnSpc>
                <a:spcPts val="3389"/>
              </a:lnSpc>
              <a:buFont typeface="Arial"/>
              <a:buChar char="•"/>
            </a:pPr>
            <a:r>
              <a:rPr lang="en-US" sz="2511" spc="150">
                <a:solidFill>
                  <a:srgbClr val="000000"/>
                </a:solidFill>
                <a:latin typeface="DM Sans"/>
              </a:rPr>
              <a:t>I utilized Google Cloud's 'aiplatform' module to provide the refined BERT model predictions on the Streamlit application.</a:t>
            </a:r>
          </a:p>
          <a:p>
            <a:pPr marL="0" lvl="0" indent="0">
              <a:lnSpc>
                <a:spcPts val="3389"/>
              </a:lnSpc>
              <a:spcBef>
                <a:spcPct val="0"/>
              </a:spcBef>
            </a:pPr>
            <a:endParaRPr lang="en-US" sz="2511" spc="150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688802" y="4067123"/>
            <a:ext cx="10910396" cy="127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98"/>
              </a:lnSpc>
            </a:pPr>
            <a:r>
              <a:rPr lang="en-US" sz="9998">
                <a:solidFill>
                  <a:srgbClr val="000000"/>
                </a:solidFill>
                <a:latin typeface="DM Sans Bold"/>
              </a:rPr>
              <a:t>Experiments</a:t>
            </a:r>
          </a:p>
        </p:txBody>
      </p:sp>
      <p:sp>
        <p:nvSpPr>
          <p:cNvPr id="17" name="Freeform 17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19219" y="1544543"/>
            <a:ext cx="7369458" cy="67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4"/>
              </a:lnSpc>
            </a:pPr>
            <a:r>
              <a:rPr lang="en-US" sz="5221">
                <a:solidFill>
                  <a:srgbClr val="000000"/>
                </a:solidFill>
                <a:latin typeface="DM Sans Bold"/>
              </a:rPr>
              <a:t>Text Summarization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574857"/>
            <a:ext cx="15944440" cy="6477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4900" lvl="1" indent="-372450">
              <a:lnSpc>
                <a:spcPts val="4657"/>
              </a:lnSpc>
              <a:buFont typeface="Arial"/>
              <a:buChar char="•"/>
            </a:pPr>
            <a:r>
              <a:rPr lang="en-US" sz="3450" spc="207">
                <a:solidFill>
                  <a:srgbClr val="000000"/>
                </a:solidFill>
                <a:latin typeface="DM Sans"/>
              </a:rPr>
              <a:t>Summarization is a language modeling task that reduces the length of a text document or summarizes it.</a:t>
            </a:r>
          </a:p>
          <a:p>
            <a:pPr marL="744900" lvl="1" indent="-372450">
              <a:lnSpc>
                <a:spcPts val="4657"/>
              </a:lnSpc>
              <a:buFont typeface="Arial"/>
              <a:buChar char="•"/>
            </a:pPr>
            <a:r>
              <a:rPr lang="en-US" sz="3450" spc="207">
                <a:solidFill>
                  <a:srgbClr val="000000"/>
                </a:solidFill>
                <a:latin typeface="DM Sans"/>
              </a:rPr>
              <a:t>I employed HuggingFace's Pegasus model, which is specifically designed for financial statement summarizing.</a:t>
            </a:r>
          </a:p>
          <a:p>
            <a:pPr marL="744900" lvl="1" indent="-372450">
              <a:lnSpc>
                <a:spcPts val="4657"/>
              </a:lnSpc>
              <a:buFont typeface="Arial"/>
              <a:buChar char="•"/>
            </a:pPr>
            <a:r>
              <a:rPr lang="en-US" sz="3450" spc="207">
                <a:solidFill>
                  <a:srgbClr val="000000"/>
                </a:solidFill>
                <a:latin typeface="DM Sans"/>
              </a:rPr>
              <a:t>trained manily on financial news and bloomberg market</a:t>
            </a:r>
          </a:p>
          <a:p>
            <a:pPr marL="744900" lvl="1" indent="-372450">
              <a:lnSpc>
                <a:spcPts val="4657"/>
              </a:lnSpc>
              <a:buFont typeface="Arial"/>
              <a:buChar char="•"/>
            </a:pPr>
            <a:r>
              <a:rPr lang="en-US" sz="3450" spc="207">
                <a:solidFill>
                  <a:srgbClr val="000000"/>
                </a:solidFill>
                <a:latin typeface="DM Sans"/>
              </a:rPr>
              <a:t>Here, thw words that are carrying more weight are being highlightly in dark/thick colors.</a:t>
            </a:r>
          </a:p>
          <a:p>
            <a:pPr marL="744900" lvl="1" indent="-372450">
              <a:lnSpc>
                <a:spcPts val="4657"/>
              </a:lnSpc>
              <a:buFont typeface="Arial"/>
              <a:buChar char="•"/>
            </a:pPr>
            <a:r>
              <a:rPr lang="en-US" sz="3450" spc="207">
                <a:solidFill>
                  <a:srgbClr val="000000"/>
                </a:solidFill>
                <a:latin typeface="DM Sans"/>
              </a:rPr>
              <a:t>Used some decoding strategies such as Top k sampling,Random sampling, Greedy Search, Beam Search, Diverse Beam Search, </a:t>
            </a:r>
          </a:p>
          <a:p>
            <a:pPr>
              <a:lnSpc>
                <a:spcPts val="4657"/>
              </a:lnSpc>
            </a:pPr>
            <a:endParaRPr lang="en-US" sz="3450" spc="207">
              <a:solidFill>
                <a:srgbClr val="000000"/>
              </a:solidFill>
              <a:latin typeface="DM Sans"/>
            </a:endParaRPr>
          </a:p>
          <a:p>
            <a:pPr marL="0" lvl="0" indent="0">
              <a:lnSpc>
                <a:spcPts val="4657"/>
              </a:lnSpc>
              <a:spcBef>
                <a:spcPct val="0"/>
              </a:spcBef>
            </a:pPr>
            <a:endParaRPr lang="en-US" sz="3450" spc="207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81322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856494" y="1028700"/>
            <a:ext cx="6866518" cy="8065037"/>
          </a:xfrm>
          <a:custGeom>
            <a:avLst/>
            <a:gdLst/>
            <a:ahLst/>
            <a:cxnLst/>
            <a:rect l="l" t="t" r="r" b="b"/>
            <a:pathLst>
              <a:path w="6866518" h="8065037">
                <a:moveTo>
                  <a:pt x="0" y="0"/>
                </a:moveTo>
                <a:lnTo>
                  <a:pt x="6866518" y="0"/>
                </a:lnTo>
                <a:lnTo>
                  <a:pt x="6866518" y="8065037"/>
                </a:lnTo>
                <a:lnTo>
                  <a:pt x="0" y="8065037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711298" y="927609"/>
            <a:ext cx="7267340" cy="8166128"/>
          </a:xfrm>
          <a:custGeom>
            <a:avLst/>
            <a:gdLst/>
            <a:ahLst/>
            <a:cxnLst/>
            <a:rect l="l" t="t" r="r" b="b"/>
            <a:pathLst>
              <a:path w="7267340" h="8166128">
                <a:moveTo>
                  <a:pt x="0" y="0"/>
                </a:moveTo>
                <a:lnTo>
                  <a:pt x="7267340" y="0"/>
                </a:lnTo>
                <a:lnTo>
                  <a:pt x="7267340" y="8166128"/>
                </a:lnTo>
                <a:lnTo>
                  <a:pt x="0" y="8166128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364567" y="1630627"/>
            <a:ext cx="7421388" cy="7044029"/>
          </a:xfrm>
          <a:custGeom>
            <a:avLst/>
            <a:gdLst/>
            <a:ahLst/>
            <a:cxnLst/>
            <a:rect l="l" t="t" r="r" b="b"/>
            <a:pathLst>
              <a:path w="7421388" h="7044029">
                <a:moveTo>
                  <a:pt x="0" y="0"/>
                </a:moveTo>
                <a:lnTo>
                  <a:pt x="7421388" y="0"/>
                </a:lnTo>
                <a:lnTo>
                  <a:pt x="7421388" y="7044029"/>
                </a:lnTo>
                <a:lnTo>
                  <a:pt x="0" y="7044029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80812" y="1630627"/>
            <a:ext cx="7569405" cy="7025746"/>
          </a:xfrm>
          <a:custGeom>
            <a:avLst/>
            <a:gdLst/>
            <a:ahLst/>
            <a:cxnLst/>
            <a:rect l="l" t="t" r="r" b="b"/>
            <a:pathLst>
              <a:path w="7569405" h="7025746">
                <a:moveTo>
                  <a:pt x="0" y="0"/>
                </a:moveTo>
                <a:lnTo>
                  <a:pt x="7569405" y="0"/>
                </a:lnTo>
                <a:lnTo>
                  <a:pt x="7569405" y="7025746"/>
                </a:lnTo>
                <a:lnTo>
                  <a:pt x="0" y="7025746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71772" y="-804098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9904240" y="2753604"/>
            <a:ext cx="7863068" cy="5750608"/>
          </a:xfrm>
          <a:custGeom>
            <a:avLst/>
            <a:gdLst/>
            <a:ahLst/>
            <a:cxnLst/>
            <a:rect l="l" t="t" r="r" b="b"/>
            <a:pathLst>
              <a:path w="7863068" h="5750608">
                <a:moveTo>
                  <a:pt x="0" y="0"/>
                </a:moveTo>
                <a:lnTo>
                  <a:pt x="7863067" y="0"/>
                </a:lnTo>
                <a:lnTo>
                  <a:pt x="7863067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80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83288" y="2365864"/>
            <a:ext cx="9040075" cy="918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14"/>
              </a:lnSpc>
            </a:pPr>
            <a:r>
              <a:rPr lang="en-US" sz="7024">
                <a:solidFill>
                  <a:srgbClr val="000000"/>
                </a:solidFill>
                <a:latin typeface="DM Sans Bold"/>
              </a:rPr>
              <a:t>Challenges  faced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8461" y="4026423"/>
            <a:ext cx="7707571" cy="5808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3" lvl="1" indent="-334641">
              <a:lnSpc>
                <a:spcPts val="4184"/>
              </a:lnSpc>
              <a:buFont typeface="Arial"/>
              <a:buChar char="•"/>
            </a:pPr>
            <a:r>
              <a:rPr lang="en-US" sz="3099" spc="185">
                <a:solidFill>
                  <a:srgbClr val="000000"/>
                </a:solidFill>
                <a:latin typeface="DM Sans"/>
              </a:rPr>
              <a:t>Model Training: Since it is a Large language model, it was a quite time consuming to train and analyse the model.</a:t>
            </a:r>
          </a:p>
          <a:p>
            <a:pPr>
              <a:lnSpc>
                <a:spcPts val="4589"/>
              </a:lnSpc>
            </a:pPr>
            <a:endParaRPr lang="en-US" sz="3099" spc="185">
              <a:solidFill>
                <a:srgbClr val="000000"/>
              </a:solidFill>
              <a:latin typeface="DM Sans"/>
            </a:endParaRPr>
          </a:p>
          <a:p>
            <a:pPr marL="669283" lvl="1" indent="-334641">
              <a:lnSpc>
                <a:spcPts val="4184"/>
              </a:lnSpc>
              <a:buFont typeface="Arial"/>
              <a:buChar char="•"/>
            </a:pPr>
            <a:r>
              <a:rPr lang="en-US" sz="3099" spc="185">
                <a:solidFill>
                  <a:srgbClr val="000000"/>
                </a:solidFill>
                <a:latin typeface="DM Sans"/>
              </a:rPr>
              <a:t>Hyperparameter tuning: Finding the right set of hyperparameters was a bit challenging since I was required to run multiple trials of them.</a:t>
            </a:r>
          </a:p>
          <a:p>
            <a:pPr marL="0" lvl="0" indent="0">
              <a:lnSpc>
                <a:spcPts val="4184"/>
              </a:lnSpc>
              <a:spcBef>
                <a:spcPct val="0"/>
              </a:spcBef>
            </a:pPr>
            <a:endParaRPr lang="en-US" sz="3099" spc="185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60195" y="2134097"/>
            <a:ext cx="12622167" cy="95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8"/>
              </a:lnSpc>
            </a:pPr>
            <a:r>
              <a:rPr lang="en-US" sz="7400">
                <a:solidFill>
                  <a:srgbClr val="000000"/>
                </a:solidFill>
                <a:latin typeface="DM Sans Bold"/>
              </a:rPr>
              <a:t>Idea for future extension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0195" y="3989060"/>
            <a:ext cx="16394451" cy="480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65"/>
              </a:lnSpc>
              <a:spcBef>
                <a:spcPct val="0"/>
              </a:spcBef>
            </a:pPr>
            <a:r>
              <a:rPr lang="en-US" sz="3604" spc="216">
                <a:solidFill>
                  <a:srgbClr val="000000"/>
                </a:solidFill>
                <a:latin typeface="DM Sans Bold"/>
              </a:rPr>
              <a:t>M</a:t>
            </a:r>
            <a:r>
              <a:rPr lang="en-US" sz="3604" u="none" spc="216">
                <a:solidFill>
                  <a:srgbClr val="000000"/>
                </a:solidFill>
                <a:latin typeface="DM Sans Bold"/>
              </a:rPr>
              <a:t>ultimodal Integration</a:t>
            </a:r>
          </a:p>
          <a:p>
            <a:pPr marL="0" lvl="0" indent="0">
              <a:lnSpc>
                <a:spcPts val="4865"/>
              </a:lnSpc>
              <a:spcBef>
                <a:spcPct val="0"/>
              </a:spcBef>
            </a:pPr>
            <a:endParaRPr lang="en-US" sz="3604" u="none" spc="216">
              <a:solidFill>
                <a:srgbClr val="000000"/>
              </a:solidFill>
              <a:latin typeface="DM Sans Bold"/>
            </a:endParaRPr>
          </a:p>
          <a:p>
            <a:pPr marL="648660" lvl="1" indent="-324330">
              <a:lnSpc>
                <a:spcPts val="4056"/>
              </a:lnSpc>
              <a:spcBef>
                <a:spcPct val="0"/>
              </a:spcBef>
              <a:buFont typeface="Arial"/>
              <a:buChar char="•"/>
            </a:pPr>
            <a:r>
              <a:rPr lang="en-US" sz="3004" u="none" spc="180">
                <a:solidFill>
                  <a:srgbClr val="000000"/>
                </a:solidFill>
                <a:latin typeface="DM Sans"/>
              </a:rPr>
              <a:t>Image and Text Fusion: I have an idea of expanding the model's capabilities by integrating image recognition. I may try training it on paired text and image data to analyze images and generate relevant descriptions, translate captions, or answer questions based on both visual and textual cues. [Image depicting a language model processing an image and text simultaneously, generating a combined output]</a:t>
            </a:r>
          </a:p>
          <a:p>
            <a:pPr marL="0" lvl="0" indent="0">
              <a:lnSpc>
                <a:spcPts val="4056"/>
              </a:lnSpc>
              <a:spcBef>
                <a:spcPct val="0"/>
              </a:spcBef>
            </a:pPr>
            <a:endParaRPr lang="en-US" sz="3004" u="none" spc="18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94934" y="2091045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959275"/>
            <a:ext cx="7848753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684118"/>
            <a:ext cx="8183821" cy="529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6"/>
              </a:lnSpc>
            </a:pPr>
            <a:endParaRPr/>
          </a:p>
          <a:p>
            <a:pPr>
              <a:lnSpc>
                <a:spcPts val="2866"/>
              </a:lnSpc>
            </a:pPr>
            <a:r>
              <a:rPr lang="en-US" sz="2123" spc="127">
                <a:solidFill>
                  <a:srgbClr val="000000"/>
                </a:solidFill>
                <a:latin typeface="DM Sans"/>
              </a:rPr>
              <a:t>•The daily use of data for a variety of objectives, including marketing, business, sentiment analysis, election prediction, and communication has increased rapidly.</a:t>
            </a:r>
          </a:p>
          <a:p>
            <a:pPr>
              <a:lnSpc>
                <a:spcPts val="2866"/>
              </a:lnSpc>
            </a:pPr>
            <a:endParaRPr lang="en-US" sz="2123" spc="127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2866"/>
              </a:lnSpc>
            </a:pPr>
            <a:r>
              <a:rPr lang="en-US" sz="2123" spc="127">
                <a:solidFill>
                  <a:srgbClr val="000000"/>
                </a:solidFill>
                <a:latin typeface="DM Sans"/>
              </a:rPr>
              <a:t>• I employed language models to perform tasks like Text classification, Text summarization.</a:t>
            </a:r>
          </a:p>
          <a:p>
            <a:pPr>
              <a:lnSpc>
                <a:spcPts val="2866"/>
              </a:lnSpc>
            </a:pPr>
            <a:endParaRPr lang="en-US" sz="2123" spc="127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2866"/>
              </a:lnSpc>
            </a:pPr>
            <a:r>
              <a:rPr lang="en-US" sz="2123" spc="127">
                <a:solidFill>
                  <a:srgbClr val="000000"/>
                </a:solidFill>
                <a:latin typeface="DM Sans"/>
              </a:rPr>
              <a:t>•I did this by fine-tuning the pretrained BERT model and leveraging GCP and Vertex Al to automate every stage of the ML system, including data collecting, model deployment, and serving.</a:t>
            </a:r>
          </a:p>
          <a:p>
            <a:pPr>
              <a:lnSpc>
                <a:spcPts val="2866"/>
              </a:lnSpc>
            </a:pPr>
            <a:endParaRPr lang="en-US" sz="2123" spc="127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2866"/>
              </a:lnSpc>
            </a:pPr>
            <a:endParaRPr lang="en-US" sz="2123" spc="127">
              <a:solidFill>
                <a:srgbClr val="000000"/>
              </a:solidFill>
              <a:latin typeface="DM Sans"/>
            </a:endParaRPr>
          </a:p>
          <a:p>
            <a:pPr marL="0" lvl="0" indent="0">
              <a:lnSpc>
                <a:spcPts val="2866"/>
              </a:lnSpc>
              <a:spcBef>
                <a:spcPct val="0"/>
              </a:spcBef>
            </a:pPr>
            <a:endParaRPr lang="en-US" sz="2123" spc="127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1847" y="8163408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1106775" y="1874638"/>
            <a:ext cx="8120972" cy="6537724"/>
          </a:xfrm>
          <a:custGeom>
            <a:avLst/>
            <a:gdLst/>
            <a:ahLst/>
            <a:cxnLst/>
            <a:rect l="l" t="t" r="r" b="b"/>
            <a:pathLst>
              <a:path w="8120972" h="6537724">
                <a:moveTo>
                  <a:pt x="0" y="0"/>
                </a:moveTo>
                <a:lnTo>
                  <a:pt x="8120972" y="0"/>
                </a:lnTo>
                <a:lnTo>
                  <a:pt x="8120972" y="6537724"/>
                </a:lnTo>
                <a:lnTo>
                  <a:pt x="0" y="65377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086" r="-1708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04950" y="1190625"/>
            <a:ext cx="7639050" cy="1032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0"/>
              </a:lnSpc>
            </a:pPr>
            <a:r>
              <a:rPr lang="en-US" sz="7856">
                <a:solidFill>
                  <a:srgbClr val="000000"/>
                </a:solidFill>
                <a:latin typeface="DM Sans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90957"/>
            <a:ext cx="10078075" cy="5572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5311" lvl="1" indent="-352655">
              <a:lnSpc>
                <a:spcPts val="4410"/>
              </a:lnSpc>
              <a:buFont typeface="Arial"/>
              <a:buChar char="•"/>
            </a:pPr>
            <a:r>
              <a:rPr lang="en-US" sz="3266" spc="196">
                <a:solidFill>
                  <a:srgbClr val="000000"/>
                </a:solidFill>
                <a:latin typeface="DM Sans"/>
              </a:rPr>
              <a:t>I was able to effectively deploy the model to the Vertex Al endpoint and receive the predictions by calling the model endpoint from streamlit.</a:t>
            </a:r>
          </a:p>
          <a:p>
            <a:pPr>
              <a:lnSpc>
                <a:spcPts val="4410"/>
              </a:lnSpc>
            </a:pPr>
            <a:endParaRPr lang="en-US" sz="3266" spc="196">
              <a:solidFill>
                <a:srgbClr val="000000"/>
              </a:solidFill>
              <a:latin typeface="DM Sans"/>
            </a:endParaRPr>
          </a:p>
          <a:p>
            <a:pPr marL="705311" lvl="1" indent="-352655">
              <a:lnSpc>
                <a:spcPts val="4410"/>
              </a:lnSpc>
              <a:buFont typeface="Arial"/>
              <a:buChar char="•"/>
            </a:pPr>
            <a:r>
              <a:rPr lang="en-US" sz="3266" spc="196">
                <a:solidFill>
                  <a:srgbClr val="000000"/>
                </a:solidFill>
                <a:latin typeface="DM Sans"/>
              </a:rPr>
              <a:t>Through this project, I've deepened my understanding of language models, their capabilities, and limitations. I’ve also learned about training data, bias mitigation, and model interpretability.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20152" y="9258300"/>
            <a:ext cx="6682295" cy="1640200"/>
          </a:xfrm>
          <a:custGeom>
            <a:avLst/>
            <a:gdLst/>
            <a:ahLst/>
            <a:cxnLst/>
            <a:rect l="l" t="t" r="r" b="b"/>
            <a:pathLst>
              <a:path w="6682295" h="1640200">
                <a:moveTo>
                  <a:pt x="0" y="0"/>
                </a:moveTo>
                <a:lnTo>
                  <a:pt x="6682295" y="0"/>
                </a:lnTo>
                <a:lnTo>
                  <a:pt x="6682295" y="1640200"/>
                </a:lnTo>
                <a:lnTo>
                  <a:pt x="0" y="1640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624797" y="-1214800"/>
            <a:ext cx="7164872" cy="4487001"/>
          </a:xfrm>
          <a:custGeom>
            <a:avLst/>
            <a:gdLst/>
            <a:ahLst/>
            <a:cxnLst/>
            <a:rect l="l" t="t" r="r" b="b"/>
            <a:pathLst>
              <a:path w="7164872" h="4487001">
                <a:moveTo>
                  <a:pt x="0" y="0"/>
                </a:moveTo>
                <a:lnTo>
                  <a:pt x="7164871" y="0"/>
                </a:lnTo>
                <a:lnTo>
                  <a:pt x="7164871" y="4487000"/>
                </a:lnTo>
                <a:lnTo>
                  <a:pt x="0" y="44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2686214" y="-2578193"/>
            <a:ext cx="6360857" cy="5736336"/>
          </a:xfrm>
          <a:custGeom>
            <a:avLst/>
            <a:gdLst/>
            <a:ahLst/>
            <a:cxnLst/>
            <a:rect l="l" t="t" r="r" b="b"/>
            <a:pathLst>
              <a:path w="6360857" h="5736336">
                <a:moveTo>
                  <a:pt x="0" y="0"/>
                </a:moveTo>
                <a:lnTo>
                  <a:pt x="6360857" y="0"/>
                </a:lnTo>
                <a:lnTo>
                  <a:pt x="6360857" y="5736337"/>
                </a:lnTo>
                <a:lnTo>
                  <a:pt x="0" y="57363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4747568">
            <a:off x="-3480422" y="4280287"/>
            <a:ext cx="8765195" cy="4897553"/>
          </a:xfrm>
          <a:custGeom>
            <a:avLst/>
            <a:gdLst/>
            <a:ahLst/>
            <a:cxnLst/>
            <a:rect l="l" t="t" r="r" b="b"/>
            <a:pathLst>
              <a:path w="8765195" h="4897553">
                <a:moveTo>
                  <a:pt x="0" y="0"/>
                </a:moveTo>
                <a:lnTo>
                  <a:pt x="8765195" y="0"/>
                </a:lnTo>
                <a:lnTo>
                  <a:pt x="8765195" y="4897552"/>
                </a:lnTo>
                <a:lnTo>
                  <a:pt x="0" y="48975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4929840" y="2262342"/>
            <a:ext cx="5905001" cy="5905001"/>
          </a:xfrm>
          <a:custGeom>
            <a:avLst/>
            <a:gdLst/>
            <a:ahLst/>
            <a:cxnLst/>
            <a:rect l="l" t="t" r="r" b="b"/>
            <a:pathLst>
              <a:path w="5905001" h="5905001">
                <a:moveTo>
                  <a:pt x="0" y="0"/>
                </a:moveTo>
                <a:lnTo>
                  <a:pt x="5905001" y="0"/>
                </a:lnTo>
                <a:lnTo>
                  <a:pt x="5905001" y="5905001"/>
                </a:lnTo>
                <a:lnTo>
                  <a:pt x="0" y="59050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2687149" y="1799148"/>
            <a:ext cx="13113636" cy="6535767"/>
          </a:xfrm>
          <a:custGeom>
            <a:avLst/>
            <a:gdLst/>
            <a:ahLst/>
            <a:cxnLst/>
            <a:rect l="l" t="t" r="r" b="b"/>
            <a:pathLst>
              <a:path w="13113636" h="6535767">
                <a:moveTo>
                  <a:pt x="0" y="0"/>
                </a:moveTo>
                <a:lnTo>
                  <a:pt x="13113637" y="0"/>
                </a:lnTo>
                <a:lnTo>
                  <a:pt x="13113637" y="6535767"/>
                </a:lnTo>
                <a:lnTo>
                  <a:pt x="0" y="653576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r="-3193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78075" y="1267971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857087" y="1879538"/>
            <a:ext cx="5956731" cy="6527925"/>
          </a:xfrm>
          <a:custGeom>
            <a:avLst/>
            <a:gdLst/>
            <a:ahLst/>
            <a:cxnLst/>
            <a:rect l="l" t="t" r="r" b="b"/>
            <a:pathLst>
              <a:path w="5956731" h="6527925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21478" y="1200150"/>
            <a:ext cx="8337022" cy="1030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63"/>
              </a:lnSpc>
            </a:pPr>
            <a:r>
              <a:rPr lang="en-US" sz="7900">
                <a:solidFill>
                  <a:srgbClr val="000000"/>
                </a:solidFill>
                <a:latin typeface="DM Sans Bold"/>
              </a:rPr>
              <a:t>Dataset used: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1478" y="2395893"/>
            <a:ext cx="8900778" cy="775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80"/>
              </a:lnSpc>
            </a:pPr>
            <a:r>
              <a:rPr lang="en-US" sz="2874" spc="172">
                <a:solidFill>
                  <a:srgbClr val="000000"/>
                </a:solidFill>
                <a:latin typeface="DM Sans"/>
              </a:rPr>
              <a:t>I have used below dataset:</a:t>
            </a:r>
          </a:p>
          <a:p>
            <a:pPr>
              <a:lnSpc>
                <a:spcPts val="3880"/>
              </a:lnSpc>
            </a:pPr>
            <a:endParaRPr lang="en-US" sz="2874" spc="172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880"/>
              </a:lnSpc>
            </a:pPr>
            <a:r>
              <a:rPr lang="en-US" sz="2874" spc="172">
                <a:solidFill>
                  <a:srgbClr val="000000"/>
                </a:solidFill>
                <a:latin typeface="DM Sans"/>
              </a:rPr>
              <a:t>Emotion from Hugging Face Dataset -</a:t>
            </a:r>
          </a:p>
          <a:p>
            <a:pPr>
              <a:lnSpc>
                <a:spcPts val="3880"/>
              </a:lnSpc>
            </a:pPr>
            <a:endParaRPr lang="en-US" sz="2874" spc="172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880"/>
              </a:lnSpc>
            </a:pPr>
            <a:r>
              <a:rPr lang="en-US" sz="2874" spc="172">
                <a:solidFill>
                  <a:srgbClr val="000000"/>
                </a:solidFill>
                <a:latin typeface="DM Sans"/>
              </a:rPr>
              <a:t>*The dataset is commonly used for emotion classification </a:t>
            </a:r>
          </a:p>
          <a:p>
            <a:pPr>
              <a:lnSpc>
                <a:spcPts val="3880"/>
              </a:lnSpc>
            </a:pPr>
            <a:endParaRPr lang="en-US" sz="2874" spc="172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880"/>
              </a:lnSpc>
            </a:pPr>
            <a:r>
              <a:rPr lang="en-US" sz="2874" spc="172">
                <a:solidFill>
                  <a:srgbClr val="000000"/>
                </a:solidFill>
                <a:latin typeface="DM Sans"/>
              </a:rPr>
              <a:t>* It is a dataset of Twitter messages</a:t>
            </a:r>
          </a:p>
          <a:p>
            <a:pPr>
              <a:lnSpc>
                <a:spcPts val="3880"/>
              </a:lnSpc>
            </a:pPr>
            <a:r>
              <a:rPr lang="en-US" sz="2874" spc="172">
                <a:solidFill>
                  <a:srgbClr val="000000"/>
                </a:solidFill>
                <a:latin typeface="DM Sans"/>
              </a:rPr>
              <a:t>containing six basic emotions:</a:t>
            </a:r>
          </a:p>
          <a:p>
            <a:pPr>
              <a:lnSpc>
                <a:spcPts val="3880"/>
              </a:lnSpc>
            </a:pPr>
            <a:endParaRPr lang="en-US" sz="2874" spc="172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880"/>
              </a:lnSpc>
            </a:pPr>
            <a:r>
              <a:rPr lang="en-US" sz="2874" spc="172">
                <a:solidFill>
                  <a:srgbClr val="000000"/>
                </a:solidFill>
                <a:latin typeface="DM Sans"/>
              </a:rPr>
              <a:t>Anger</a:t>
            </a:r>
          </a:p>
          <a:p>
            <a:pPr>
              <a:lnSpc>
                <a:spcPts val="3880"/>
              </a:lnSpc>
            </a:pPr>
            <a:r>
              <a:rPr lang="en-US" sz="2874" spc="172">
                <a:solidFill>
                  <a:srgbClr val="000000"/>
                </a:solidFill>
                <a:latin typeface="DM Sans"/>
              </a:rPr>
              <a:t>Fear</a:t>
            </a:r>
          </a:p>
          <a:p>
            <a:pPr>
              <a:lnSpc>
                <a:spcPts val="3880"/>
              </a:lnSpc>
            </a:pPr>
            <a:r>
              <a:rPr lang="en-US" sz="2874" spc="172">
                <a:solidFill>
                  <a:srgbClr val="000000"/>
                </a:solidFill>
                <a:latin typeface="DM Sans"/>
              </a:rPr>
              <a:t>Joy</a:t>
            </a:r>
          </a:p>
          <a:p>
            <a:pPr>
              <a:lnSpc>
                <a:spcPts val="3880"/>
              </a:lnSpc>
            </a:pPr>
            <a:r>
              <a:rPr lang="en-US" sz="2874" spc="172">
                <a:solidFill>
                  <a:srgbClr val="000000"/>
                </a:solidFill>
                <a:latin typeface="DM Sans"/>
              </a:rPr>
              <a:t>Love</a:t>
            </a:r>
          </a:p>
          <a:p>
            <a:pPr>
              <a:lnSpc>
                <a:spcPts val="3880"/>
              </a:lnSpc>
            </a:pPr>
            <a:r>
              <a:rPr lang="en-US" sz="2874" spc="172">
                <a:solidFill>
                  <a:srgbClr val="000000"/>
                </a:solidFill>
                <a:latin typeface="DM Sans"/>
              </a:rPr>
              <a:t>Sadness</a:t>
            </a:r>
          </a:p>
          <a:p>
            <a:pPr marL="0" lvl="0" indent="0">
              <a:lnSpc>
                <a:spcPts val="3880"/>
              </a:lnSpc>
              <a:spcBef>
                <a:spcPct val="0"/>
              </a:spcBef>
            </a:pPr>
            <a:r>
              <a:rPr lang="en-US" sz="2874" spc="172">
                <a:solidFill>
                  <a:srgbClr val="000000"/>
                </a:solidFill>
                <a:latin typeface="DM Sans"/>
              </a:rPr>
              <a:t>Surprise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43641" y="1848005"/>
            <a:ext cx="11197804" cy="1571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4"/>
              </a:lnSpc>
            </a:pPr>
            <a:r>
              <a:rPr lang="en-US" sz="6200">
                <a:solidFill>
                  <a:srgbClr val="000000"/>
                </a:solidFill>
                <a:latin typeface="DM Sans Bold"/>
              </a:rPr>
              <a:t>Emotion Classification using Vertex 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3641" y="3600597"/>
            <a:ext cx="14851321" cy="427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endParaRPr/>
          </a:p>
          <a:p>
            <a:pPr>
              <a:lnSpc>
                <a:spcPts val="3779"/>
              </a:lnSpc>
            </a:pPr>
            <a:r>
              <a:rPr lang="en-US" sz="2799" spc="167">
                <a:solidFill>
                  <a:srgbClr val="000000"/>
                </a:solidFill>
                <a:latin typeface="DM Sans"/>
              </a:rPr>
              <a:t>•By optimizing the pre-trained bert-base-cased model for the emotion classification task on Vertex AI, I have constructed an end-to-end training pipeline.</a:t>
            </a:r>
          </a:p>
          <a:p>
            <a:pPr>
              <a:lnSpc>
                <a:spcPts val="3779"/>
              </a:lnSpc>
            </a:pPr>
            <a:endParaRPr lang="en-US" sz="2799" spc="167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779"/>
              </a:lnSpc>
            </a:pPr>
            <a:r>
              <a:rPr lang="en-US" sz="2799" spc="167">
                <a:solidFill>
                  <a:srgbClr val="000000"/>
                </a:solidFill>
                <a:latin typeface="DM Sans"/>
              </a:rPr>
              <a:t>•The main objective for this task is to build, train, finetune and deploy a BERT based PyTorch model on Vertex Al</a:t>
            </a:r>
          </a:p>
          <a:p>
            <a:pPr>
              <a:lnSpc>
                <a:spcPts val="3779"/>
              </a:lnSpc>
            </a:pPr>
            <a:endParaRPr lang="en-US" sz="2799" spc="167">
              <a:solidFill>
                <a:srgbClr val="000000"/>
              </a:solidFill>
              <a:latin typeface="DM Sans"/>
            </a:endParaRPr>
          </a:p>
          <a:p>
            <a:pPr marL="0" lvl="0" indent="0">
              <a:lnSpc>
                <a:spcPts val="3779"/>
              </a:lnSpc>
              <a:spcBef>
                <a:spcPct val="0"/>
              </a:spcBef>
            </a:pPr>
            <a:r>
              <a:rPr lang="en-US" sz="2799" spc="167">
                <a:solidFill>
                  <a:srgbClr val="000000"/>
                </a:solidFill>
                <a:latin typeface="DM Sans"/>
              </a:rPr>
              <a:t>• We start by creating notebook instance on the GCP console</a:t>
            </a:r>
          </a:p>
        </p:txBody>
      </p:sp>
      <p:sp>
        <p:nvSpPr>
          <p:cNvPr id="5" name="Freeform 5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1053837" y="2838636"/>
            <a:ext cx="5202123" cy="5222049"/>
          </a:xfrm>
          <a:custGeom>
            <a:avLst/>
            <a:gdLst/>
            <a:ahLst/>
            <a:cxnLst/>
            <a:rect l="l" t="t" r="r" b="b"/>
            <a:pathLst>
              <a:path w="5202123" h="5222049">
                <a:moveTo>
                  <a:pt x="0" y="0"/>
                </a:moveTo>
                <a:lnTo>
                  <a:pt x="5202123" y="0"/>
                </a:lnTo>
                <a:lnTo>
                  <a:pt x="5202123" y="5222049"/>
                </a:lnTo>
                <a:lnTo>
                  <a:pt x="0" y="52220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0995" r="-4825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27013" y="2718502"/>
            <a:ext cx="10326824" cy="97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5"/>
              </a:lnSpc>
            </a:pPr>
            <a:r>
              <a:rPr lang="en-US" sz="7500">
                <a:solidFill>
                  <a:srgbClr val="000000"/>
                </a:solidFill>
                <a:latin typeface="DM Sans Bold"/>
              </a:rPr>
              <a:t>Cloud storage bucket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7013" y="4204413"/>
            <a:ext cx="9381250" cy="305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endParaRPr/>
          </a:p>
          <a:p>
            <a:pPr>
              <a:lnSpc>
                <a:spcPts val="3509"/>
              </a:lnSpc>
            </a:pPr>
            <a:r>
              <a:rPr lang="en-US" sz="2599" spc="155">
                <a:solidFill>
                  <a:srgbClr val="000000"/>
                </a:solidFill>
                <a:latin typeface="DM Sans"/>
              </a:rPr>
              <a:t>*THIS BUCKET AIDS IN STORING THE RESULTS OF HYPERPARAMETER TUNING AND MODEL ARTIFACTS.</a:t>
            </a:r>
          </a:p>
          <a:p>
            <a:pPr>
              <a:lnSpc>
                <a:spcPts val="3509"/>
              </a:lnSpc>
            </a:pPr>
            <a:endParaRPr lang="en-US" sz="2599" spc="155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509"/>
              </a:lnSpc>
            </a:pPr>
            <a:r>
              <a:rPr lang="en-US" sz="2599" spc="155">
                <a:solidFill>
                  <a:srgbClr val="000000"/>
                </a:solidFill>
                <a:latin typeface="DM Sans"/>
              </a:rPr>
              <a:t>*THIS IS USED IN THE MODEL CREATING AND DEPLOYMENT PROCESS ON VERTEX AI</a:t>
            </a:r>
          </a:p>
          <a:p>
            <a:pPr marL="0" lvl="0" indent="0">
              <a:lnSpc>
                <a:spcPts val="3509"/>
              </a:lnSpc>
              <a:spcBef>
                <a:spcPct val="0"/>
              </a:spcBef>
            </a:pPr>
            <a:endParaRPr lang="en-US" sz="2599" spc="155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38614" y="2002620"/>
            <a:ext cx="9364049" cy="6657676"/>
          </a:xfrm>
          <a:custGeom>
            <a:avLst/>
            <a:gdLst/>
            <a:ahLst/>
            <a:cxnLst/>
            <a:rect l="l" t="t" r="r" b="b"/>
            <a:pathLst>
              <a:path w="9364049" h="6657676">
                <a:moveTo>
                  <a:pt x="0" y="0"/>
                </a:moveTo>
                <a:lnTo>
                  <a:pt x="9364049" y="0"/>
                </a:lnTo>
                <a:lnTo>
                  <a:pt x="9364049" y="6657676"/>
                </a:lnTo>
                <a:lnTo>
                  <a:pt x="0" y="6657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1181" y="2455745"/>
            <a:ext cx="8357433" cy="128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6"/>
              </a:lnSpc>
            </a:pPr>
            <a:r>
              <a:rPr lang="en-US" sz="5099">
                <a:solidFill>
                  <a:srgbClr val="000000"/>
                </a:solidFill>
                <a:latin typeface="DM Sans Bold"/>
              </a:rPr>
              <a:t>Model Training &amp; Fine tuning - Dataset acquision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07" y="4359772"/>
            <a:ext cx="8728107" cy="227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5" lvl="1" indent="-291463">
              <a:lnSpc>
                <a:spcPts val="3644"/>
              </a:lnSpc>
              <a:buFont typeface="Arial"/>
              <a:buChar char="•"/>
            </a:pPr>
            <a:r>
              <a:rPr lang="en-US" sz="2699" spc="161">
                <a:solidFill>
                  <a:srgbClr val="000000"/>
                </a:solidFill>
                <a:latin typeface="DM Sans"/>
              </a:rPr>
              <a:t>I started by downloading the emotion dataset using the Hugging Face Datasets library and then used the 'load_dataset' function to load the dataset.</a:t>
            </a:r>
          </a:p>
          <a:p>
            <a:pPr>
              <a:lnSpc>
                <a:spcPts val="3644"/>
              </a:lnSpc>
              <a:spcBef>
                <a:spcPct val="0"/>
              </a:spcBef>
            </a:pPr>
            <a:endParaRPr lang="en-US" sz="2699" spc="161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991048" y="7658526"/>
            <a:ext cx="13999356" cy="1198883"/>
          </a:xfrm>
          <a:custGeom>
            <a:avLst/>
            <a:gdLst/>
            <a:ahLst/>
            <a:cxnLst/>
            <a:rect l="l" t="t" r="r" b="b"/>
            <a:pathLst>
              <a:path w="13999356" h="1198883">
                <a:moveTo>
                  <a:pt x="0" y="0"/>
                </a:moveTo>
                <a:lnTo>
                  <a:pt x="13999356" y="0"/>
                </a:lnTo>
                <a:lnTo>
                  <a:pt x="13999356" y="1198883"/>
                </a:lnTo>
                <a:lnTo>
                  <a:pt x="0" y="11988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8523" b="-502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04950" y="1958023"/>
            <a:ext cx="9489984" cy="1216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6"/>
              </a:lnSpc>
            </a:pPr>
            <a:r>
              <a:rPr lang="en-US" sz="4800">
                <a:solidFill>
                  <a:srgbClr val="000000"/>
                </a:solidFill>
                <a:latin typeface="DM Sans Bold"/>
              </a:rPr>
              <a:t>Model Training &amp; Fine tuning – Data Preprocessing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1254" y="3576111"/>
            <a:ext cx="9197554" cy="364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5" lvl="1" indent="-291463">
              <a:lnSpc>
                <a:spcPts val="3644"/>
              </a:lnSpc>
              <a:buFont typeface="Arial"/>
              <a:buChar char="•"/>
            </a:pPr>
            <a:r>
              <a:rPr lang="en-US" sz="2699" spc="161">
                <a:solidFill>
                  <a:srgbClr val="000000"/>
                </a:solidFill>
                <a:latin typeface="DM Sans"/>
              </a:rPr>
              <a:t>I preprocessed the incoming data to the format required by the model and tokenized it using the 'Tokenizer' class from Hugging Face Transformers.</a:t>
            </a:r>
          </a:p>
          <a:p>
            <a:pPr>
              <a:lnSpc>
                <a:spcPts val="3644"/>
              </a:lnSpc>
            </a:pPr>
            <a:endParaRPr lang="en-US" sz="2699" spc="161">
              <a:solidFill>
                <a:srgbClr val="000000"/>
              </a:solidFill>
              <a:latin typeface="DM Sans"/>
            </a:endParaRPr>
          </a:p>
          <a:p>
            <a:pPr marL="582925" lvl="1" indent="-291463">
              <a:lnSpc>
                <a:spcPts val="3644"/>
              </a:lnSpc>
              <a:buFont typeface="Arial"/>
              <a:buChar char="•"/>
            </a:pPr>
            <a:r>
              <a:rPr lang="en-US" sz="2699" spc="161">
                <a:solidFill>
                  <a:srgbClr val="000000"/>
                </a:solidFill>
                <a:latin typeface="DM Sans"/>
              </a:rPr>
              <a:t>A screenshot of some of the tokens used for text input is shown below:</a:t>
            </a:r>
          </a:p>
          <a:p>
            <a:pPr marL="0" lvl="0" indent="0">
              <a:lnSpc>
                <a:spcPts val="3644"/>
              </a:lnSpc>
              <a:spcBef>
                <a:spcPct val="0"/>
              </a:spcBef>
            </a:pPr>
            <a:endParaRPr lang="en-US" sz="2699" spc="161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04950" y="2262430"/>
            <a:ext cx="7848753" cy="1571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4"/>
              </a:lnSpc>
            </a:pPr>
            <a:r>
              <a:rPr lang="en-US" sz="6200">
                <a:solidFill>
                  <a:srgbClr val="000000"/>
                </a:solidFill>
                <a:latin typeface="DM Sans Bold"/>
              </a:rPr>
              <a:t>Fine-tuning the model locally: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083668"/>
            <a:ext cx="7382489" cy="4694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049" lvl="1" indent="-300525">
              <a:lnSpc>
                <a:spcPts val="3758"/>
              </a:lnSpc>
              <a:buFont typeface="Arial"/>
              <a:buChar char="•"/>
            </a:pPr>
            <a:r>
              <a:rPr lang="en-US" sz="2783" spc="167">
                <a:solidFill>
                  <a:srgbClr val="000000"/>
                </a:solidFill>
                <a:latin typeface="DM Sans"/>
              </a:rPr>
              <a:t>I have swapped out the head that was used to pre-train it on masked language modeling tasks with a new head that is appropriate for emotion classification (5 labels as outputs). </a:t>
            </a:r>
          </a:p>
          <a:p>
            <a:pPr>
              <a:lnSpc>
                <a:spcPts val="3758"/>
              </a:lnSpc>
            </a:pPr>
            <a:endParaRPr lang="en-US" sz="2783" spc="167">
              <a:solidFill>
                <a:srgbClr val="000000"/>
              </a:solidFill>
              <a:latin typeface="DM Sans"/>
            </a:endParaRPr>
          </a:p>
          <a:p>
            <a:pPr marL="601049" lvl="1" indent="-300525">
              <a:lnSpc>
                <a:spcPts val="3758"/>
              </a:lnSpc>
              <a:spcBef>
                <a:spcPct val="0"/>
              </a:spcBef>
              <a:buFont typeface="Arial"/>
              <a:buChar char="•"/>
            </a:pPr>
            <a:r>
              <a:rPr lang="en-US" sz="2783" spc="167">
                <a:solidFill>
                  <a:srgbClr val="000000"/>
                </a:solidFill>
                <a:latin typeface="DM Sans"/>
              </a:rPr>
              <a:t>This new head will be allocated when the model is fine-tuned and won't have pre-trained weights at first.</a:t>
            </a:r>
          </a:p>
        </p:txBody>
      </p:sp>
      <p:sp>
        <p:nvSpPr>
          <p:cNvPr id="5" name="Freeform 5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8769431" y="2341096"/>
            <a:ext cx="9040917" cy="6199040"/>
          </a:xfrm>
          <a:custGeom>
            <a:avLst/>
            <a:gdLst/>
            <a:ahLst/>
            <a:cxnLst/>
            <a:rect l="l" t="t" r="r" b="b"/>
            <a:pathLst>
              <a:path w="9040917" h="6199040">
                <a:moveTo>
                  <a:pt x="0" y="0"/>
                </a:moveTo>
                <a:lnTo>
                  <a:pt x="9040917" y="0"/>
                </a:lnTo>
                <a:lnTo>
                  <a:pt x="9040917" y="6199040"/>
                </a:lnTo>
                <a:lnTo>
                  <a:pt x="0" y="61990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19271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85536" y="9764652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3685536" y="1414700"/>
            <a:ext cx="10529670" cy="7830984"/>
          </a:xfrm>
          <a:custGeom>
            <a:avLst/>
            <a:gdLst/>
            <a:ahLst/>
            <a:cxnLst/>
            <a:rect l="l" t="t" r="r" b="b"/>
            <a:pathLst>
              <a:path w="10529670" h="7830984">
                <a:moveTo>
                  <a:pt x="0" y="0"/>
                </a:moveTo>
                <a:lnTo>
                  <a:pt x="10529669" y="0"/>
                </a:lnTo>
                <a:lnTo>
                  <a:pt x="10529669" y="7830984"/>
                </a:lnTo>
                <a:lnTo>
                  <a:pt x="0" y="7830984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-190" t="-340" b="-34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901</Words>
  <Application>Microsoft Macintosh PowerPoint</Application>
  <PresentationFormat>Custom</PresentationFormat>
  <Paragraphs>94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DM Serif Display</vt:lpstr>
      <vt:lpstr>DM Sans Bold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Lingua Vertex : language modeling using vertex ai</dc:title>
  <cp:lastModifiedBy>Microsoft Office User</cp:lastModifiedBy>
  <cp:revision>2</cp:revision>
  <dcterms:created xsi:type="dcterms:W3CDTF">2006-08-16T00:00:00Z</dcterms:created>
  <dcterms:modified xsi:type="dcterms:W3CDTF">2023-12-15T11:01:25Z</dcterms:modified>
  <dc:identifier>DAF3AfTEKyc</dc:identifier>
</cp:coreProperties>
</file>